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79" r:id="rId2"/>
    <p:sldId id="287" r:id="rId3"/>
    <p:sldId id="288" r:id="rId4"/>
    <p:sldId id="285" r:id="rId5"/>
    <p:sldId id="289" r:id="rId6"/>
    <p:sldId id="297" r:id="rId7"/>
    <p:sldId id="291" r:id="rId8"/>
    <p:sldId id="294" r:id="rId9"/>
    <p:sldId id="292" r:id="rId10"/>
    <p:sldId id="293" r:id="rId11"/>
    <p:sldId id="295" r:id="rId12"/>
    <p:sldId id="296" r:id="rId13"/>
    <p:sldId id="267" r:id="rId14"/>
  </p:sldIdLst>
  <p:sldSz cx="18288000" cy="10287000"/>
  <p:notesSz cx="10287000" cy="18288000"/>
  <p:embeddedFontLs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나눔스퀘어 Light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Bahnschrift SemiBold Condensed" panose="020B0502040204020203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Bebas Neue" panose="020B0600000101010101" charset="0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Nanum Gothic" panose="020B0600000101010101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2E2E2"/>
    <a:srgbClr val="FD9F28"/>
    <a:srgbClr val="343F57"/>
    <a:srgbClr val="E4E4E4"/>
    <a:srgbClr val="04081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04" y="8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56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8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98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93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042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31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62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3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92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55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05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20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330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9730860"/>
            <a:ext cx="18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538419"/>
            <a:ext cx="18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 userDrawn="1"/>
        </p:nvGrpSpPr>
        <p:grpSpPr>
          <a:xfrm>
            <a:off x="120234" y="127000"/>
            <a:ext cx="1048216" cy="296855"/>
            <a:chOff x="158334" y="63500"/>
            <a:chExt cx="1048216" cy="296855"/>
          </a:xfrm>
        </p:grpSpPr>
        <p:sp>
          <p:nvSpPr>
            <p:cNvPr id="10" name="직사각형 12"/>
            <p:cNvSpPr/>
            <p:nvPr userDrawn="1"/>
          </p:nvSpPr>
          <p:spPr>
            <a:xfrm>
              <a:off x="158334" y="72355"/>
              <a:ext cx="288000" cy="288000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3"/>
            <p:cNvSpPr/>
            <p:nvPr userDrawn="1"/>
          </p:nvSpPr>
          <p:spPr>
            <a:xfrm>
              <a:off x="538442" y="72344"/>
              <a:ext cx="288000" cy="288000"/>
            </a:xfrm>
            <a:prstGeom prst="ellipse">
              <a:avLst/>
            </a:prstGeom>
            <a:solidFill>
              <a:srgbClr val="FD9F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4"/>
            <p:cNvSpPr/>
            <p:nvPr userDrawn="1"/>
          </p:nvSpPr>
          <p:spPr>
            <a:xfrm>
              <a:off x="918550" y="63500"/>
              <a:ext cx="288000" cy="288000"/>
            </a:xfrm>
            <a:prstGeom prst="ellipse">
              <a:avLst/>
            </a:prstGeom>
            <a:solidFill>
              <a:srgbClr val="343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300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0541" y="12390754"/>
            <a:ext cx="3006919" cy="124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/>
          <p:cNvGrpSpPr/>
          <p:nvPr/>
        </p:nvGrpSpPr>
        <p:grpSpPr>
          <a:xfrm>
            <a:off x="3236250" y="3437440"/>
            <a:ext cx="11815500" cy="3463774"/>
            <a:chOff x="3236250" y="3437440"/>
            <a:chExt cx="11815500" cy="3463774"/>
          </a:xfrm>
        </p:grpSpPr>
        <p:sp>
          <p:nvSpPr>
            <p:cNvPr id="24" name="Google Shape;84;p13"/>
            <p:cNvSpPr txBox="1"/>
            <p:nvPr/>
          </p:nvSpPr>
          <p:spPr>
            <a:xfrm>
              <a:off x="4269300" y="4038444"/>
              <a:ext cx="9749400" cy="22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0" b="1" i="0" u="none" strike="noStrike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SemiBold Condensed" panose="020B0502040204020203" pitchFamily="34" charset="0"/>
                  <a:ea typeface="문체부 돋음체" panose="020B0609000101010101" pitchFamily="49" charset="-127"/>
                  <a:sym typeface="Arial"/>
                </a:rPr>
                <a:t>JMT</a:t>
              </a:r>
              <a:endParaRPr sz="200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ea typeface="문체부 돋음체" panose="020B0609000101010101" pitchFamily="49" charset="-127"/>
                <a:sym typeface="Arial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236250" y="3437440"/>
              <a:ext cx="11815500" cy="3463774"/>
              <a:chOff x="3236250" y="3437440"/>
              <a:chExt cx="11815500" cy="3463774"/>
            </a:xfrm>
          </p:grpSpPr>
          <p:sp>
            <p:nvSpPr>
              <p:cNvPr id="85" name="Google Shape;85;p13"/>
              <p:cNvSpPr txBox="1"/>
              <p:nvPr/>
            </p:nvSpPr>
            <p:spPr>
              <a:xfrm>
                <a:off x="3236250" y="3437440"/>
                <a:ext cx="11815500" cy="5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kton Pro" panose="020F0603020208020904" pitchFamily="34" charset="0"/>
                    <a:sym typeface="Arial"/>
                  </a:rPr>
                  <a:t>Join Meeting &amp; Typing</a:t>
                </a:r>
                <a:endParaRPr sz="24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ekton Pro" panose="020F0603020208020904" pitchFamily="34" charset="0"/>
                  <a:sym typeface="Arial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8612162" y="6568360"/>
                <a:ext cx="1084216" cy="332854"/>
                <a:chOff x="7983872" y="6694014"/>
                <a:chExt cx="2224490" cy="95253"/>
              </a:xfrm>
              <a:effectLst/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7983872" y="6696548"/>
                  <a:ext cx="664752" cy="92719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8763742" y="6696545"/>
                  <a:ext cx="664752" cy="92719"/>
                </a:xfrm>
                <a:prstGeom prst="ellipse">
                  <a:avLst/>
                </a:prstGeom>
                <a:solidFill>
                  <a:srgbClr val="FD9F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9543610" y="6694014"/>
                  <a:ext cx="664752" cy="92719"/>
                </a:xfrm>
                <a:prstGeom prst="ellipse">
                  <a:avLst/>
                </a:prstGeom>
                <a:solidFill>
                  <a:srgbClr val="343F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cxnSp>
        <p:nvCxnSpPr>
          <p:cNvPr id="17" name="직선 연결선 16"/>
          <p:cNvCxnSpPr/>
          <p:nvPr/>
        </p:nvCxnSpPr>
        <p:spPr>
          <a:xfrm>
            <a:off x="0" y="5278727"/>
            <a:ext cx="18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5278727"/>
            <a:ext cx="18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66997" y="7124417"/>
            <a:ext cx="175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DNS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9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1605E-6 L 0.00052 0.432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16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1605E-6 L 0.00104 -0.4617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308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03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주요 기술 및 기능 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Google Shape;168;p18"/>
          <p:cNvSpPr txBox="1"/>
          <p:nvPr/>
        </p:nvSpPr>
        <p:spPr>
          <a:xfrm>
            <a:off x="1770790" y="2545963"/>
            <a:ext cx="772911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③ </a:t>
            </a:r>
            <a:r>
              <a:rPr lang="en-US" altLang="ko-KR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 작성 및 관리</a:t>
            </a:r>
            <a:endParaRPr sz="2800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50" y="3313525"/>
            <a:ext cx="10756901" cy="60858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212;p21"/>
          <p:cNvSpPr/>
          <p:nvPr/>
        </p:nvSpPr>
        <p:spPr>
          <a:xfrm>
            <a:off x="9035275" y="6874798"/>
            <a:ext cx="3324916" cy="831301"/>
          </a:xfrm>
          <a:prstGeom prst="wedgeRoundRectCallout">
            <a:avLst>
              <a:gd name="adj1" fmla="val -59677"/>
              <a:gd name="adj2" fmla="val -33325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기록된 노트를 확인 및 수정 가능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198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2236520" y="7974391"/>
            <a:ext cx="17640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3143241" y="8608617"/>
            <a:ext cx="10080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410569" y="7333909"/>
            <a:ext cx="10080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04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기대효과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Google Shape;223;p22"/>
          <p:cNvSpPr txBox="1"/>
          <p:nvPr/>
        </p:nvSpPr>
        <p:spPr>
          <a:xfrm>
            <a:off x="2270451" y="5215502"/>
            <a:ext cx="1317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2"/>
          <p:cNvSpPr txBox="1"/>
          <p:nvPr/>
        </p:nvSpPr>
        <p:spPr>
          <a:xfrm>
            <a:off x="4399264" y="5537322"/>
            <a:ext cx="13170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25;p22"/>
          <p:cNvSpPr txBox="1"/>
          <p:nvPr/>
        </p:nvSpPr>
        <p:spPr>
          <a:xfrm>
            <a:off x="3902702" y="3950943"/>
            <a:ext cx="13170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6;p22"/>
          <p:cNvSpPr txBox="1"/>
          <p:nvPr/>
        </p:nvSpPr>
        <p:spPr>
          <a:xfrm>
            <a:off x="2548724" y="5952108"/>
            <a:ext cx="760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2"/>
          <p:cNvSpPr txBox="1"/>
          <p:nvPr/>
        </p:nvSpPr>
        <p:spPr>
          <a:xfrm>
            <a:off x="4644152" y="6217441"/>
            <a:ext cx="760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28;p22"/>
          <p:cNvSpPr txBox="1"/>
          <p:nvPr/>
        </p:nvSpPr>
        <p:spPr>
          <a:xfrm>
            <a:off x="3973643" y="4519667"/>
            <a:ext cx="760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29;p22"/>
          <p:cNvPicPr preferRelativeResize="0"/>
          <p:nvPr/>
        </p:nvPicPr>
        <p:blipFill rotWithShape="1">
          <a:blip r:embed="rId4">
            <a:alphaModFix/>
          </a:blip>
          <a:srcRect l="1063" t="995" r="1357" b="2043"/>
          <a:stretch/>
        </p:blipFill>
        <p:spPr>
          <a:xfrm>
            <a:off x="2162544" y="2974206"/>
            <a:ext cx="6114315" cy="60492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Google Shape;234;p22"/>
          <p:cNvSpPr/>
          <p:nvPr/>
        </p:nvSpPr>
        <p:spPr>
          <a:xfrm>
            <a:off x="2686624" y="6211399"/>
            <a:ext cx="1630200" cy="1630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6;p28"/>
          <p:cNvSpPr txBox="1"/>
          <p:nvPr/>
        </p:nvSpPr>
        <p:spPr>
          <a:xfrm>
            <a:off x="9727828" y="3236993"/>
            <a:ext cx="4912500" cy="3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3F3F3F"/>
              </a:buClr>
              <a:buSzPts val="1400"/>
            </a:pPr>
            <a:r>
              <a:rPr lang="ko-KR" altLang="en-US" sz="24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동향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사태의 영향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</a:pPr>
            <a:r>
              <a:rPr lang="en" sz="24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" sz="24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sz="2400" dirty="0" smtClean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Google Shape;267;p28"/>
          <p:cNvSpPr/>
          <p:nvPr/>
        </p:nvSpPr>
        <p:spPr>
          <a:xfrm>
            <a:off x="13215160" y="4045922"/>
            <a:ext cx="303393" cy="4163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Google Shape;268;p28"/>
          <p:cNvSpPr/>
          <p:nvPr/>
        </p:nvSpPr>
        <p:spPr>
          <a:xfrm>
            <a:off x="12709621" y="4657870"/>
            <a:ext cx="303393" cy="4163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Google Shape;269;p28"/>
          <p:cNvSpPr txBox="1"/>
          <p:nvPr/>
        </p:nvSpPr>
        <p:spPr>
          <a:xfrm>
            <a:off x="9999930" y="7038851"/>
            <a:ext cx="578117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(1)</a:t>
            </a:r>
            <a:r>
              <a:rPr lang="en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플랫폼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과의 연동</a:t>
            </a:r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EX) </a:t>
            </a: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Mattermost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Google Shape;270;p28"/>
          <p:cNvSpPr txBox="1"/>
          <p:nvPr/>
        </p:nvSpPr>
        <p:spPr>
          <a:xfrm>
            <a:off x="9999931" y="7680303"/>
            <a:ext cx="48146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(2)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그룹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시스템을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통한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맞춤형 회의 진행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가능</a:t>
            </a:r>
            <a:endParaRPr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Google Shape;271;p28"/>
          <p:cNvSpPr txBox="1"/>
          <p:nvPr/>
        </p:nvSpPr>
        <p:spPr>
          <a:xfrm>
            <a:off x="9999931" y="8316195"/>
            <a:ext cx="517425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(3)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회의록 관리의 용이함을 통한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증대</a:t>
            </a:r>
            <a:r>
              <a:rPr lang="en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Google Shape;272;p28"/>
          <p:cNvSpPr txBox="1"/>
          <p:nvPr/>
        </p:nvSpPr>
        <p:spPr>
          <a:xfrm>
            <a:off x="9727828" y="6211399"/>
            <a:ext cx="351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</a:pPr>
            <a:r>
              <a:rPr lang="en" sz="24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r>
              <a:rPr lang="en" sz="2400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999930" y="4092960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(1)</a:t>
            </a:r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재택근무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및</a:t>
            </a:r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온라인 강의 횟수</a:t>
            </a:r>
            <a:b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b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ko-KR" altLang="en-US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99930" y="4732657"/>
            <a:ext cx="4995924" cy="54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(2)</a:t>
            </a:r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화상회의 플랫폼의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789310" y="3869038"/>
            <a:ext cx="230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9789310" y="6862008"/>
            <a:ext cx="230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1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3" grpId="0" animBg="1"/>
      <p:bldP spid="28" grpId="0"/>
      <p:bldP spid="29" grpId="0" animBg="1"/>
      <p:bldP spid="30" grpId="0" animBg="1"/>
      <p:bldP spid="31" grpId="0"/>
      <p:bldP spid="34" grpId="0"/>
      <p:bldP spid="36" grpId="0"/>
      <p:bldP spid="37" grpId="0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05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시연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805" y="2709615"/>
            <a:ext cx="10694390" cy="6433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94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593950" y="3477334"/>
            <a:ext cx="13100100" cy="3347866"/>
            <a:chOff x="2797150" y="3477334"/>
            <a:chExt cx="13100100" cy="3347866"/>
          </a:xfrm>
        </p:grpSpPr>
        <p:sp>
          <p:nvSpPr>
            <p:cNvPr id="251" name="Google Shape;251;p24"/>
            <p:cNvSpPr txBox="1"/>
            <p:nvPr/>
          </p:nvSpPr>
          <p:spPr>
            <a:xfrm>
              <a:off x="2797150" y="4579400"/>
              <a:ext cx="13100100" cy="22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0" dirty="0" err="1" smtClean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감사합니다</a:t>
              </a:r>
              <a:endParaRPr sz="135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3439450" y="3996240"/>
              <a:ext cx="118155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Join Meeting &amp; Typing</a:t>
              </a:r>
              <a:endParaRPr sz="240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805092" y="3477334"/>
              <a:ext cx="1084216" cy="332854"/>
              <a:chOff x="8612162" y="2918534"/>
              <a:chExt cx="1084216" cy="332854"/>
            </a:xfrm>
          </p:grpSpPr>
          <p:sp>
            <p:nvSpPr>
              <p:cNvPr id="5" name="직사각형 12"/>
              <p:cNvSpPr/>
              <p:nvPr/>
            </p:nvSpPr>
            <p:spPr>
              <a:xfrm>
                <a:off x="8612162" y="2927389"/>
                <a:ext cx="324000" cy="323999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" name="직사각형 13"/>
              <p:cNvSpPr/>
              <p:nvPr/>
            </p:nvSpPr>
            <p:spPr>
              <a:xfrm>
                <a:off x="8992270" y="2927378"/>
                <a:ext cx="324000" cy="323999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" name="직사각형 14"/>
              <p:cNvSpPr/>
              <p:nvPr/>
            </p:nvSpPr>
            <p:spPr>
              <a:xfrm>
                <a:off x="9372378" y="2918534"/>
                <a:ext cx="324000" cy="323999"/>
              </a:xfrm>
              <a:prstGeom prst="ellipse">
                <a:avLst/>
              </a:prstGeom>
              <a:solidFill>
                <a:srgbClr val="343F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 flipV="1">
            <a:off x="4381806" y="2972391"/>
            <a:ext cx="0" cy="58668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Google Shape;92;p14"/>
          <p:cNvSpPr txBox="1"/>
          <p:nvPr/>
        </p:nvSpPr>
        <p:spPr>
          <a:xfrm>
            <a:off x="2125015" y="1613515"/>
            <a:ext cx="2596726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/>
            <a:r>
              <a:rPr lang="en-US" altLang="ko-KR" sz="6000" dirty="0">
                <a:latin typeface="Bebas Neue"/>
                <a:ea typeface="Bebas Neue"/>
                <a:cs typeface="Bebas Neue"/>
                <a:sym typeface="Bebas Neue"/>
              </a:rPr>
              <a:t>CONTENT</a:t>
            </a:r>
            <a:endParaRPr lang="en-US" altLang="ko-KR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0397" y="2587675"/>
            <a:ext cx="512444" cy="913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9;p14"/>
          <p:cNvSpPr txBox="1"/>
          <p:nvPr/>
        </p:nvSpPr>
        <p:spPr>
          <a:xfrm>
            <a:off x="1766089" y="1375915"/>
            <a:ext cx="2955652" cy="32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Join Meeting &amp; Typing</a:t>
            </a:r>
            <a:endParaRPr sz="1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591700" y="1729068"/>
            <a:ext cx="690534" cy="690534"/>
            <a:chOff x="705156" y="4266503"/>
            <a:chExt cx="2035532" cy="2035532"/>
          </a:xfrm>
        </p:grpSpPr>
        <p:sp>
          <p:nvSpPr>
            <p:cNvPr id="22" name="타원 21"/>
            <p:cNvSpPr/>
            <p:nvPr/>
          </p:nvSpPr>
          <p:spPr>
            <a:xfrm>
              <a:off x="705156" y="4266503"/>
              <a:ext cx="2035532" cy="2035532"/>
            </a:xfrm>
            <a:prstGeom prst="ellipse">
              <a:avLst/>
            </a:prstGeom>
            <a:solidFill>
              <a:srgbClr val="343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27" y="4486974"/>
              <a:ext cx="1594590" cy="1594590"/>
            </a:xfrm>
            <a:prstGeom prst="rect">
              <a:avLst/>
            </a:prstGeom>
            <a:effectLst>
              <a:outerShdw blurRad="50800" dist="38100" dir="2700000" sx="99000" sy="99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9" name="Google Shape;94;p14"/>
          <p:cNvSpPr txBox="1"/>
          <p:nvPr/>
        </p:nvSpPr>
        <p:spPr>
          <a:xfrm>
            <a:off x="4950341" y="5564393"/>
            <a:ext cx="615243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 dirty="0" smtClean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rPr>
              <a:t>03	</a:t>
            </a:r>
            <a:r>
              <a:rPr lang="ko-KR" alt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</a:t>
            </a: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</a:t>
            </a:r>
            <a:r>
              <a:rPr lang="ko-KR" alt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술 및 기능</a:t>
            </a: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3600" u="none" strike="noStrike" cap="none" dirty="0" err="1" smtClean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rPr>
              <a:t>소개</a:t>
            </a:r>
            <a:endParaRPr sz="160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0" name="Google Shape;95;p14"/>
          <p:cNvSpPr txBox="1"/>
          <p:nvPr/>
        </p:nvSpPr>
        <p:spPr>
          <a:xfrm>
            <a:off x="4950341" y="6704999"/>
            <a:ext cx="615243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 dirty="0" smtClean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rPr>
              <a:t>04	</a:t>
            </a:r>
            <a:r>
              <a:rPr lang="en-US" sz="3600" u="none" strike="noStrike" cap="none" dirty="0" err="1" smtClean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rPr>
              <a:t>기대효과</a:t>
            </a:r>
            <a:endParaRPr sz="160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1" name="Google Shape;96;p14"/>
          <p:cNvSpPr txBox="1"/>
          <p:nvPr/>
        </p:nvSpPr>
        <p:spPr>
          <a:xfrm>
            <a:off x="4950341" y="4423787"/>
            <a:ext cx="615243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</a:t>
            </a:r>
            <a:r>
              <a:rPr 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en-US" sz="36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</a:t>
            </a: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36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인식</a:t>
            </a:r>
            <a:endParaRPr sz="160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2" name="Google Shape;97;p14"/>
          <p:cNvSpPr txBox="1"/>
          <p:nvPr/>
        </p:nvSpPr>
        <p:spPr>
          <a:xfrm>
            <a:off x="4950341" y="3283181"/>
            <a:ext cx="615243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01</a:t>
            </a:r>
            <a:r>
              <a:rPr 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</a:t>
            </a:r>
            <a:r>
              <a:rPr 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DNS </a:t>
            </a:r>
            <a:r>
              <a:rPr lang="en-US" sz="3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소개</a:t>
            </a:r>
            <a:endParaRPr sz="160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3" name="Google Shape;98;p14"/>
          <p:cNvSpPr txBox="1"/>
          <p:nvPr/>
        </p:nvSpPr>
        <p:spPr>
          <a:xfrm>
            <a:off x="4950341" y="7850705"/>
            <a:ext cx="615243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r>
              <a:rPr 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en-US" sz="36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시연</a:t>
            </a:r>
            <a:endParaRPr sz="160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397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4529196" cy="1321000"/>
            <a:chOff x="1224502" y="1375915"/>
            <a:chExt cx="4529196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4529196" cy="1321000"/>
              <a:chOff x="779533" y="1058415"/>
              <a:chExt cx="2596726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2596726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UCC </a:t>
                </a:r>
                <a:r>
                  <a:rPr lang="en-US" altLang="ko-KR" sz="3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|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 시연 영상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03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0" name="JMT Introdu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1993" y="2646114"/>
            <a:ext cx="12284014" cy="6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59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4529196" cy="1321000"/>
            <a:chOff x="1224502" y="1375915"/>
            <a:chExt cx="4529196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4529196" cy="1321000"/>
              <a:chOff x="779533" y="1058415"/>
              <a:chExt cx="2596726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2596726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 dirty="0" smtClean="0">
                    <a:solidFill>
                      <a:srgbClr val="0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01 | </a:t>
                </a:r>
                <a:r>
                  <a:rPr 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Team DNS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04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627863" y="3236838"/>
            <a:ext cx="2623926" cy="5645913"/>
            <a:chOff x="3627863" y="3236838"/>
            <a:chExt cx="2623926" cy="5645913"/>
          </a:xfrm>
        </p:grpSpPr>
        <p:sp>
          <p:nvSpPr>
            <p:cNvPr id="81" name="직사각형 80"/>
            <p:cNvSpPr/>
            <p:nvPr/>
          </p:nvSpPr>
          <p:spPr>
            <a:xfrm>
              <a:off x="3627863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627863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Google Shape;120;p16"/>
            <p:cNvSpPr txBox="1"/>
            <p:nvPr/>
          </p:nvSpPr>
          <p:spPr>
            <a:xfrm>
              <a:off x="3828799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</a:t>
              </a:r>
              <a:r>
                <a:rPr lang="ko-KR" alt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진아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85" name="Google Shape;121;p16"/>
            <p:cNvSpPr txBox="1"/>
            <p:nvPr/>
          </p:nvSpPr>
          <p:spPr>
            <a:xfrm>
              <a:off x="3700885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err="1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백엔드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700885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회원 관리 및 </a:t>
              </a:r>
              <a:endParaRPr lang="en-US" altLang="ko-KR" sz="1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lvl="0" algn="ctr"/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로그인 인증 구현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810356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662563" y="7222631"/>
              <a:ext cx="554527" cy="575678"/>
              <a:chOff x="2235760" y="6181905"/>
              <a:chExt cx="588160" cy="588160"/>
            </a:xfrm>
          </p:grpSpPr>
          <p:sp>
            <p:nvSpPr>
              <p:cNvPr id="89" name="타원 88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123" name="Google Shape;123;p16"/>
            <p:cNvPicPr preferRelativeResize="0"/>
            <p:nvPr/>
          </p:nvPicPr>
          <p:blipFill rotWithShape="1">
            <a:blip r:embed="rId5">
              <a:alphaModFix/>
            </a:blip>
            <a:srcRect t="10222" b="10222"/>
            <a:stretch/>
          </p:blipFill>
          <p:spPr>
            <a:xfrm>
              <a:off x="3905187" y="3490441"/>
              <a:ext cx="2071225" cy="2071225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7" name="그룹 26"/>
          <p:cNvGrpSpPr/>
          <p:nvPr/>
        </p:nvGrpSpPr>
        <p:grpSpPr>
          <a:xfrm>
            <a:off x="825081" y="3236838"/>
            <a:ext cx="2623926" cy="5645913"/>
            <a:chOff x="825081" y="3236838"/>
            <a:chExt cx="2623926" cy="5645913"/>
          </a:xfrm>
        </p:grpSpPr>
        <p:sp>
          <p:nvSpPr>
            <p:cNvPr id="93" name="직사각형 92"/>
            <p:cNvSpPr/>
            <p:nvPr/>
          </p:nvSpPr>
          <p:spPr>
            <a:xfrm>
              <a:off x="825081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25081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Google Shape;120;p16"/>
            <p:cNvSpPr txBox="1"/>
            <p:nvPr/>
          </p:nvSpPr>
          <p:spPr>
            <a:xfrm>
              <a:off x="1026017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정영진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97" name="Google Shape;121;p16"/>
            <p:cNvSpPr txBox="1"/>
            <p:nvPr/>
          </p:nvSpPr>
          <p:spPr>
            <a:xfrm>
              <a:off x="898103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팀장</a:t>
              </a:r>
              <a:r>
                <a:rPr lang="en-US" sz="1800" dirty="0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en-US" sz="1800" dirty="0" err="1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프론트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898103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ucc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제작</a:t>
              </a:r>
            </a:p>
            <a:p>
              <a:pPr lvl="0" algn="ctr"/>
              <a:r>
                <a:rPr lang="en-US" altLang="ko-KR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WebRTC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007574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1859781" y="7222631"/>
              <a:ext cx="554527" cy="575678"/>
              <a:chOff x="2235760" y="6181905"/>
              <a:chExt cx="588160" cy="588160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95" name="Google Shape;119;p16"/>
            <p:cNvPicPr preferRelativeResize="0"/>
            <p:nvPr/>
          </p:nvPicPr>
          <p:blipFill rotWithShape="1">
            <a:blip r:embed="rId6">
              <a:alphaModFix/>
            </a:blip>
            <a:srcRect t="9993" b="9993"/>
            <a:stretch/>
          </p:blipFill>
          <p:spPr>
            <a:xfrm>
              <a:off x="1101724" y="3490588"/>
              <a:ext cx="2070639" cy="2070932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3" name="그룹 22"/>
          <p:cNvGrpSpPr/>
          <p:nvPr/>
        </p:nvGrpSpPr>
        <p:grpSpPr>
          <a:xfrm>
            <a:off x="12036211" y="3236838"/>
            <a:ext cx="2623926" cy="5645913"/>
            <a:chOff x="12036211" y="3236838"/>
            <a:chExt cx="2623926" cy="5645913"/>
          </a:xfrm>
        </p:grpSpPr>
        <p:sp>
          <p:nvSpPr>
            <p:cNvPr id="156" name="직사각형 155"/>
            <p:cNvSpPr/>
            <p:nvPr/>
          </p:nvSpPr>
          <p:spPr>
            <a:xfrm>
              <a:off x="12036211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2036211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Google Shape;120;p16"/>
            <p:cNvSpPr txBox="1"/>
            <p:nvPr/>
          </p:nvSpPr>
          <p:spPr>
            <a:xfrm>
              <a:off x="12237147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한창희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59" name="Google Shape;121;p16"/>
            <p:cNvSpPr txBox="1"/>
            <p:nvPr/>
          </p:nvSpPr>
          <p:spPr>
            <a:xfrm>
              <a:off x="12109233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프론트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109233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600" dirty="0" err="1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WebRTC</a:t>
              </a:r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 및</a:t>
              </a:r>
              <a:endParaRPr lang="en-US" altLang="ko-KR" sz="1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lvl="0" algn="ctr"/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UI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디자인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3218704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13070911" y="7222631"/>
              <a:ext cx="554527" cy="575678"/>
              <a:chOff x="2235760" y="6181905"/>
              <a:chExt cx="588160" cy="588160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127" name="Google Shape;127;p16"/>
            <p:cNvPicPr preferRelativeResize="0"/>
            <p:nvPr/>
          </p:nvPicPr>
          <p:blipFill rotWithShape="1">
            <a:blip r:embed="rId7">
              <a:alphaModFix/>
            </a:blip>
            <a:srcRect t="9800" b="9800"/>
            <a:stretch/>
          </p:blipFill>
          <p:spPr>
            <a:xfrm>
              <a:off x="12333931" y="3490441"/>
              <a:ext cx="2071225" cy="2071225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9233428" y="3236838"/>
            <a:ext cx="2623926" cy="5645913"/>
            <a:chOff x="9233428" y="3236838"/>
            <a:chExt cx="2623926" cy="5645913"/>
          </a:xfrm>
        </p:grpSpPr>
        <p:sp>
          <p:nvSpPr>
            <p:cNvPr id="145" name="직사각형 144"/>
            <p:cNvSpPr/>
            <p:nvPr/>
          </p:nvSpPr>
          <p:spPr>
            <a:xfrm>
              <a:off x="9233428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233428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Google Shape;120;p16"/>
            <p:cNvSpPr txBox="1"/>
            <p:nvPr/>
          </p:nvSpPr>
          <p:spPr>
            <a:xfrm>
              <a:off x="9434364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배상은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48" name="Google Shape;121;p16"/>
            <p:cNvSpPr txBox="1"/>
            <p:nvPr/>
          </p:nvSpPr>
          <p:spPr>
            <a:xfrm>
              <a:off x="9306450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프론트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306450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Electron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구현 및</a:t>
              </a:r>
              <a:endParaRPr lang="en-US" altLang="ko-KR" sz="1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lvl="0" algn="ctr"/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UI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디자인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415921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>
              <a:off x="10268128" y="7222631"/>
              <a:ext cx="554527" cy="575678"/>
              <a:chOff x="2235760" y="6181905"/>
              <a:chExt cx="588160" cy="588160"/>
            </a:xfrm>
          </p:grpSpPr>
          <p:sp>
            <p:nvSpPr>
              <p:cNvPr id="152" name="타원 151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131" name="Google Shape;131;p16"/>
            <p:cNvPicPr preferRelativeResize="0"/>
            <p:nvPr/>
          </p:nvPicPr>
          <p:blipFill rotWithShape="1">
            <a:blip r:embed="rId8">
              <a:alphaModFix/>
            </a:blip>
            <a:srcRect t="9800" b="9800"/>
            <a:stretch/>
          </p:blipFill>
          <p:spPr>
            <a:xfrm>
              <a:off x="9523009" y="3490441"/>
              <a:ext cx="2071225" cy="2071225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5" name="그룹 24"/>
          <p:cNvGrpSpPr/>
          <p:nvPr/>
        </p:nvGrpSpPr>
        <p:grpSpPr>
          <a:xfrm>
            <a:off x="6430646" y="3236838"/>
            <a:ext cx="2623926" cy="5645913"/>
            <a:chOff x="6430646" y="3236838"/>
            <a:chExt cx="2623926" cy="5645913"/>
          </a:xfrm>
        </p:grpSpPr>
        <p:sp>
          <p:nvSpPr>
            <p:cNvPr id="104" name="직사각형 103"/>
            <p:cNvSpPr/>
            <p:nvPr/>
          </p:nvSpPr>
          <p:spPr>
            <a:xfrm>
              <a:off x="6430646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430646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Google Shape;120;p16"/>
            <p:cNvSpPr txBox="1"/>
            <p:nvPr/>
          </p:nvSpPr>
          <p:spPr>
            <a:xfrm>
              <a:off x="6631582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이태경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07" name="Google Shape;121;p16"/>
            <p:cNvSpPr txBox="1"/>
            <p:nvPr/>
          </p:nvSpPr>
          <p:spPr>
            <a:xfrm>
              <a:off x="6503668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err="1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백엔드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503668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그룹</a:t>
              </a:r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노트 관리 </a:t>
              </a:r>
              <a:endParaRPr lang="en-US" altLang="ko-KR" sz="1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lvl="0" algn="ctr"/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및 서버 구현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7613139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7465346" y="7222631"/>
              <a:ext cx="554527" cy="575678"/>
              <a:chOff x="2235760" y="6181905"/>
              <a:chExt cx="588160" cy="588160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그림 1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135" name="Google Shape;135;p16"/>
            <p:cNvPicPr preferRelativeResize="0"/>
            <p:nvPr/>
          </p:nvPicPr>
          <p:blipFill rotWithShape="1">
            <a:blip r:embed="rId9">
              <a:alphaModFix/>
            </a:blip>
            <a:srcRect t="10517" b="10525"/>
            <a:stretch/>
          </p:blipFill>
          <p:spPr>
            <a:xfrm>
              <a:off x="6716238" y="3490441"/>
              <a:ext cx="2071225" cy="2071225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2" name="그룹 21"/>
          <p:cNvGrpSpPr/>
          <p:nvPr/>
        </p:nvGrpSpPr>
        <p:grpSpPr>
          <a:xfrm>
            <a:off x="14838994" y="3236838"/>
            <a:ext cx="2623926" cy="5645913"/>
            <a:chOff x="14838994" y="3236838"/>
            <a:chExt cx="2623926" cy="5645913"/>
          </a:xfrm>
        </p:grpSpPr>
        <p:sp>
          <p:nvSpPr>
            <p:cNvPr id="167" name="직사각형 166"/>
            <p:cNvSpPr/>
            <p:nvPr/>
          </p:nvSpPr>
          <p:spPr>
            <a:xfrm>
              <a:off x="14838994" y="3236838"/>
              <a:ext cx="2623926" cy="5645913"/>
            </a:xfrm>
            <a:prstGeom prst="rect">
              <a:avLst/>
            </a:prstGeom>
            <a:gradFill>
              <a:gsLst>
                <a:gs pos="23000">
                  <a:srgbClr val="343F57"/>
                </a:gs>
                <a:gs pos="23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838994" y="5810186"/>
              <a:ext cx="2623926" cy="5433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Google Shape;120;p16"/>
            <p:cNvSpPr txBox="1"/>
            <p:nvPr/>
          </p:nvSpPr>
          <p:spPr>
            <a:xfrm>
              <a:off x="15039930" y="5855461"/>
              <a:ext cx="2222053" cy="457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rgbClr val="2D3136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이태환</a:t>
              </a:r>
              <a:endParaRPr sz="1100" b="0" i="0" u="none" strike="noStrike" cap="none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70" name="Google Shape;121;p16"/>
            <p:cNvSpPr txBox="1"/>
            <p:nvPr/>
          </p:nvSpPr>
          <p:spPr>
            <a:xfrm>
              <a:off x="14912016" y="6519222"/>
              <a:ext cx="2477881" cy="41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dk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프론트</a:t>
              </a:r>
              <a:endParaRPr sz="1800" dirty="0">
                <a:solidFill>
                  <a:schemeClr val="dk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912016" y="7928985"/>
              <a:ext cx="2477881" cy="59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Editor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 및</a:t>
              </a:r>
              <a:endParaRPr lang="en-US" altLang="ko-KR" sz="16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lvl="0" algn="ctr"/>
              <a:r>
                <a:rPr lang="en-US" altLang="ko-KR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UI </a:t>
              </a:r>
              <a:r>
                <a:rPr lang="ko-KR" altLang="en-US" sz="16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디자인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6021487" y="7034076"/>
              <a:ext cx="258940" cy="3672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15873694" y="7222631"/>
              <a:ext cx="554527" cy="575678"/>
              <a:chOff x="2235760" y="6181905"/>
              <a:chExt cx="588160" cy="588160"/>
            </a:xfrm>
          </p:grpSpPr>
          <p:sp>
            <p:nvSpPr>
              <p:cNvPr id="174" name="타원 173"/>
              <p:cNvSpPr/>
              <p:nvPr/>
            </p:nvSpPr>
            <p:spPr>
              <a:xfrm>
                <a:off x="2235760" y="6181905"/>
                <a:ext cx="588160" cy="588160"/>
              </a:xfrm>
              <a:prstGeom prst="ellipse">
                <a:avLst/>
              </a:prstGeom>
              <a:solidFill>
                <a:srgbClr val="FD9F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81" y="6306396"/>
                <a:ext cx="381387" cy="381387"/>
              </a:xfrm>
              <a:prstGeom prst="rect">
                <a:avLst/>
              </a:prstGeom>
            </p:spPr>
          </p:pic>
        </p:grpSp>
        <p:pic>
          <p:nvPicPr>
            <p:cNvPr id="139" name="Google Shape;139;p16"/>
            <p:cNvPicPr preferRelativeResize="0"/>
            <p:nvPr/>
          </p:nvPicPr>
          <p:blipFill rotWithShape="1">
            <a:blip r:embed="rId10">
              <a:alphaModFix/>
            </a:blip>
            <a:srcRect t="12731" b="12731"/>
            <a:stretch/>
          </p:blipFill>
          <p:spPr>
            <a:xfrm>
              <a:off x="15115344" y="3490441"/>
              <a:ext cx="2071225" cy="2071225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985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190" y="6152096"/>
            <a:ext cx="11520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24502" y="1375915"/>
            <a:ext cx="4529196" cy="1321000"/>
            <a:chOff x="1224502" y="1375915"/>
            <a:chExt cx="4529196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4529196" cy="1321000"/>
              <a:chOff x="779533" y="1058415"/>
              <a:chExt cx="2596726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2596726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02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문제 인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식</a:t>
                </a: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 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0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563" y="3124529"/>
            <a:ext cx="8540551" cy="57908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154;p17"/>
          <p:cNvSpPr txBox="1"/>
          <p:nvPr/>
        </p:nvSpPr>
        <p:spPr>
          <a:xfrm>
            <a:off x="9855200" y="4542173"/>
            <a:ext cx="64917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화상회의를</a:t>
            </a:r>
            <a:r>
              <a:rPr 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진행하면서</a:t>
            </a:r>
            <a:r>
              <a:rPr lang="en-US" sz="32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32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나만의</a:t>
            </a:r>
            <a:r>
              <a:rPr lang="en-US" sz="32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스타일로</a:t>
            </a:r>
            <a:r>
              <a:rPr lang="en-US" sz="32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32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회의록</a:t>
            </a:r>
            <a:r>
              <a:rPr lang="ko-KR" alt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r>
              <a:rPr lang="en-US" sz="3200" dirty="0" err="1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하거나</a:t>
            </a:r>
            <a:endParaRPr sz="32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관리할</a:t>
            </a:r>
            <a:r>
              <a:rPr 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 </a:t>
            </a:r>
            <a:r>
              <a:rPr lang="en-US" sz="32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없어서</a:t>
            </a:r>
            <a:r>
              <a:rPr lang="en-US" sz="32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32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불편하다</a:t>
            </a:r>
            <a:r>
              <a:rPr lang="en-US" sz="32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sz="32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Georgia"/>
              <a:sym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07700" y="3124529"/>
            <a:ext cx="1676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endParaRPr lang="ko-KR" altLang="en-US" sz="28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8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03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주요 기술 및 기능 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06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Google Shape;168;p18"/>
          <p:cNvSpPr txBox="1"/>
          <p:nvPr/>
        </p:nvSpPr>
        <p:spPr>
          <a:xfrm>
            <a:off x="1770790" y="2551584"/>
            <a:ext cx="366201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기술</a:t>
            </a:r>
            <a:endParaRPr sz="2800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8978" y="3457124"/>
            <a:ext cx="4498407" cy="5686875"/>
          </a:xfrm>
          <a:prstGeom prst="rect">
            <a:avLst/>
          </a:prstGeom>
          <a:gradFill>
            <a:gsLst>
              <a:gs pos="15000">
                <a:srgbClr val="343F57"/>
              </a:gs>
              <a:gs pos="15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83778" y="3457124"/>
            <a:ext cx="4498407" cy="5686875"/>
          </a:xfrm>
          <a:prstGeom prst="rect">
            <a:avLst/>
          </a:prstGeom>
          <a:gradFill>
            <a:gsLst>
              <a:gs pos="15000">
                <a:srgbClr val="343F57"/>
              </a:gs>
              <a:gs pos="15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oogle Shape;167;p18"/>
          <p:cNvPicPr preferRelativeResize="0"/>
          <p:nvPr/>
        </p:nvPicPr>
        <p:blipFill rotWithShape="1">
          <a:blip r:embed="rId4">
            <a:alphaModFix/>
          </a:blip>
          <a:srcRect b="18336"/>
          <a:stretch/>
        </p:blipFill>
        <p:spPr>
          <a:xfrm>
            <a:off x="5270809" y="4840147"/>
            <a:ext cx="1724344" cy="169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일렉트론 (소프트웨어 프레임워크)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09" y="4859136"/>
            <a:ext cx="1724344" cy="17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300375" y="3639052"/>
            <a:ext cx="1665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WebRTC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232798" y="6963789"/>
            <a:ext cx="3890766" cy="552722"/>
            <a:chOff x="9135422" y="6989448"/>
            <a:chExt cx="3890766" cy="552722"/>
          </a:xfrm>
        </p:grpSpPr>
        <p:sp>
          <p:nvSpPr>
            <p:cNvPr id="4" name="직사각형 3"/>
            <p:cNvSpPr/>
            <p:nvPr/>
          </p:nvSpPr>
          <p:spPr>
            <a:xfrm>
              <a:off x="9745326" y="7081143"/>
              <a:ext cx="32808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데스크톱 </a:t>
              </a:r>
              <a:r>
                <a:rPr lang="ko-KR" altLang="en-US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애플리케이션</a:t>
              </a:r>
              <a:r>
                <a:rPr lang="en-US" altLang="ko-KR" sz="1800" dirty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</a:t>
              </a:r>
              <a:r>
                <a:rPr lang="en-US" altLang="ko-KR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환경</a:t>
              </a:r>
              <a:endParaRPr lang="ko-KR" altLang="en-US" sz="1800" dirty="0">
                <a:solidFill>
                  <a:srgbClr val="4D51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422" y="6989448"/>
              <a:ext cx="552722" cy="55272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4749944" y="6871695"/>
            <a:ext cx="2766073" cy="546747"/>
            <a:chOff x="3982703" y="7008224"/>
            <a:chExt cx="2766073" cy="54674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703" y="7008224"/>
              <a:ext cx="546747" cy="54674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590381" y="7081542"/>
              <a:ext cx="21583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화상 회의 </a:t>
              </a:r>
              <a:r>
                <a:rPr lang="ko-KR" altLang="en-US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통신 </a:t>
              </a:r>
              <a:r>
                <a:rPr lang="en-US" altLang="ko-KR" sz="1800" dirty="0" smtClean="0">
                  <a:solidFill>
                    <a:srgbClr val="4D51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800" dirty="0">
                <a:solidFill>
                  <a:srgbClr val="4D51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500752" y="3639052"/>
            <a:ext cx="1354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Electron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34981" y="7742994"/>
            <a:ext cx="396000" cy="3672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0181" y="7742994"/>
            <a:ext cx="396000" cy="3672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64020" y="8049814"/>
            <a:ext cx="40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구축 환경과 동일한 프로그래밍 언어로 개발 가능한 오픈소스 프레임워크</a:t>
            </a:r>
            <a:endParaRPr lang="ko-KR" altLang="en-US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85202" y="8049814"/>
            <a:ext cx="329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커뮤니케이션이 가능한 웹 브라우저 간 통신 </a:t>
            </a:r>
            <a:r>
              <a:rPr lang="en-US" altLang="ko-KR" sz="1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endParaRPr lang="ko-KR" altLang="en-US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96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03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주요 기술 및 기능 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07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Google Shape;168;p18"/>
          <p:cNvSpPr txBox="1"/>
          <p:nvPr/>
        </p:nvSpPr>
        <p:spPr>
          <a:xfrm>
            <a:off x="1770790" y="2545963"/>
            <a:ext cx="772911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① </a:t>
            </a:r>
            <a:r>
              <a:rPr lang="en-US" altLang="ko-KR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화상회의</a:t>
            </a:r>
            <a:endParaRPr sz="2800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603" y="3313525"/>
            <a:ext cx="10892147" cy="60640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182;p19"/>
          <p:cNvSpPr/>
          <p:nvPr/>
        </p:nvSpPr>
        <p:spPr>
          <a:xfrm>
            <a:off x="728075" y="6689475"/>
            <a:ext cx="3456900" cy="864300"/>
          </a:xfrm>
          <a:prstGeom prst="wedgeRoundRectCallout">
            <a:avLst>
              <a:gd name="adj1" fmla="val 40461"/>
              <a:gd name="adj2" fmla="val -81716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그룹원들과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화상회의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진행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0" name="Google Shape;183;p19"/>
          <p:cNvSpPr/>
          <p:nvPr/>
        </p:nvSpPr>
        <p:spPr>
          <a:xfrm>
            <a:off x="13440150" y="6778725"/>
            <a:ext cx="3456900" cy="864300"/>
          </a:xfrm>
          <a:prstGeom prst="wedgeRoundRectCallout">
            <a:avLst>
              <a:gd name="adj1" fmla="val -38283"/>
              <a:gd name="adj2" fmla="val -99921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채팅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노트필기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기능제공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615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03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주요 기술 및 기능 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08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Google Shape;168;p18"/>
          <p:cNvSpPr txBox="1"/>
          <p:nvPr/>
        </p:nvSpPr>
        <p:spPr>
          <a:xfrm>
            <a:off x="1770790" y="2545963"/>
            <a:ext cx="772911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② </a:t>
            </a:r>
            <a:r>
              <a:rPr lang="en-US" altLang="ko-KR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관리</a:t>
            </a:r>
            <a:endParaRPr sz="2800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Google Shape;182;p19"/>
          <p:cNvSpPr/>
          <p:nvPr/>
        </p:nvSpPr>
        <p:spPr>
          <a:xfrm>
            <a:off x="728075" y="6689475"/>
            <a:ext cx="3456900" cy="864300"/>
          </a:xfrm>
          <a:prstGeom prst="wedgeRoundRectCallout">
            <a:avLst>
              <a:gd name="adj1" fmla="val 40461"/>
              <a:gd name="adj2" fmla="val -81716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그룹별 회의실 관리 및 </a:t>
            </a:r>
            <a:r>
              <a:rPr lang="ko-KR" altLang="en-US" sz="1800" dirty="0" err="1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그룹원</a:t>
            </a:r>
            <a:r>
              <a:rPr lang="ko-KR" altLang="en-US" sz="18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추가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0" name="Google Shape;183;p19"/>
          <p:cNvSpPr/>
          <p:nvPr/>
        </p:nvSpPr>
        <p:spPr>
          <a:xfrm>
            <a:off x="14278350" y="6647950"/>
            <a:ext cx="3456900" cy="864300"/>
          </a:xfrm>
          <a:prstGeom prst="wedgeRoundRectCallout">
            <a:avLst>
              <a:gd name="adj1" fmla="val -38283"/>
              <a:gd name="adj2" fmla="val -99921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캘린더에 회의 로그 자동 기록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782" y="3313525"/>
            <a:ext cx="9618437" cy="6101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07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4502" y="1375915"/>
            <a:ext cx="8033798" cy="1321000"/>
            <a:chOff x="1224502" y="1375915"/>
            <a:chExt cx="8033798" cy="1321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224502" y="1375915"/>
              <a:ext cx="8033798" cy="1321000"/>
              <a:chOff x="779533" y="1058415"/>
              <a:chExt cx="4606021" cy="1321000"/>
            </a:xfrm>
          </p:grpSpPr>
          <p:sp>
            <p:nvSpPr>
              <p:cNvPr id="33" name="Google Shape;92;p14"/>
              <p:cNvSpPr txBox="1"/>
              <p:nvPr/>
            </p:nvSpPr>
            <p:spPr>
              <a:xfrm>
                <a:off x="779533" y="1384915"/>
                <a:ext cx="4606021" cy="9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03 | </a:t>
                </a:r>
                <a:r>
                  <a:rPr lang="ko-KR" altLang="en-US" sz="3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Bebas Neue"/>
                    <a:sym typeface="Bebas Neue"/>
                  </a:rPr>
                  <a:t>주요 기술 및 기능 소개</a:t>
                </a:r>
                <a:endParaRPr sz="500" b="0" i="0" u="none" strike="noStrike" cap="none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9;p14"/>
              <p:cNvSpPr txBox="1"/>
              <p:nvPr/>
            </p:nvSpPr>
            <p:spPr>
              <a:xfrm>
                <a:off x="779533" y="1058415"/>
                <a:ext cx="251961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Join Meeting &amp; Typing</a:t>
                </a:r>
                <a:endParaRPr sz="1800" b="0" i="0" u="none" strike="noStrike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39" name="Google Shape;14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9563" y="2412019"/>
              <a:ext cx="512444" cy="9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TextBox 40"/>
          <p:cNvSpPr txBox="1"/>
          <p:nvPr/>
        </p:nvSpPr>
        <p:spPr>
          <a:xfrm>
            <a:off x="16533994" y="981069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09 |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DNS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Google Shape;168;p18"/>
          <p:cNvSpPr txBox="1"/>
          <p:nvPr/>
        </p:nvSpPr>
        <p:spPr>
          <a:xfrm>
            <a:off x="1770790" y="2545963"/>
            <a:ext cx="772911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③ </a:t>
            </a:r>
            <a:r>
              <a:rPr lang="en-US" altLang="ko-KR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 작성 및 관리</a:t>
            </a:r>
            <a:endParaRPr sz="2800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110" y="3323618"/>
            <a:ext cx="10603781" cy="6179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197;p20"/>
          <p:cNvSpPr/>
          <p:nvPr/>
        </p:nvSpPr>
        <p:spPr>
          <a:xfrm>
            <a:off x="913475" y="7546250"/>
            <a:ext cx="3456900" cy="864300"/>
          </a:xfrm>
          <a:prstGeom prst="wedgeRoundRectCallout">
            <a:avLst>
              <a:gd name="adj1" fmla="val 56451"/>
              <a:gd name="adj2" fmla="val -97842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내가 속한 그룹을 목록으로 확인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4" name="Google Shape;198;p20"/>
          <p:cNvSpPr/>
          <p:nvPr/>
        </p:nvSpPr>
        <p:spPr>
          <a:xfrm>
            <a:off x="12315600" y="6486800"/>
            <a:ext cx="3456900" cy="864300"/>
          </a:xfrm>
          <a:prstGeom prst="wedgeRoundRectCallout">
            <a:avLst>
              <a:gd name="adj1" fmla="val -36290"/>
              <a:gd name="adj2" fmla="val -88155"/>
              <a:gd name="adj3" fmla="val 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회의중에 기록한 노트 확인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444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383</Words>
  <Application>Microsoft Office PowerPoint</Application>
  <PresentationFormat>사용자 지정</PresentationFormat>
  <Paragraphs>105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Georgia</vt:lpstr>
      <vt:lpstr>나눔스퀘어 Light</vt:lpstr>
      <vt:lpstr>맑은 고딕</vt:lpstr>
      <vt:lpstr>나눔바른고딕</vt:lpstr>
      <vt:lpstr>문체부 돋음체</vt:lpstr>
      <vt:lpstr>Bahnschrift SemiBold Condensed</vt:lpstr>
      <vt:lpstr>Calibri</vt:lpstr>
      <vt:lpstr>Bebas Neue</vt:lpstr>
      <vt:lpstr>Arial</vt:lpstr>
      <vt:lpstr>Tekton Pro</vt:lpstr>
      <vt:lpstr>나눔스퀘어 Bold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JinA</dc:creator>
  <cp:lastModifiedBy>JinA</cp:lastModifiedBy>
  <cp:revision>40</cp:revision>
  <dcterms:modified xsi:type="dcterms:W3CDTF">2020-08-26T01:00:32Z</dcterms:modified>
</cp:coreProperties>
</file>